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82" r:id="rId2"/>
    <p:sldId id="307" r:id="rId3"/>
    <p:sldId id="320" r:id="rId4"/>
    <p:sldId id="317" r:id="rId5"/>
    <p:sldId id="321" r:id="rId6"/>
    <p:sldId id="322" r:id="rId7"/>
    <p:sldId id="323" r:id="rId8"/>
    <p:sldId id="324" r:id="rId9"/>
    <p:sldId id="325" r:id="rId10"/>
    <p:sldId id="326" r:id="rId11"/>
    <p:sldId id="327" r:id="rId12"/>
    <p:sldId id="328" r:id="rId13"/>
    <p:sldId id="329" r:id="rId14"/>
    <p:sldId id="330" r:id="rId15"/>
    <p:sldId id="331" r:id="rId16"/>
    <p:sldId id="333" r:id="rId17"/>
    <p:sldId id="335" r:id="rId18"/>
    <p:sldId id="336" r:id="rId19"/>
    <p:sldId id="334" r:id="rId20"/>
    <p:sldId id="337" r:id="rId21"/>
    <p:sldId id="332" r:id="rId22"/>
    <p:sldId id="294" r:id="rId23"/>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A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211" y="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438" y="0"/>
            <a:ext cx="3067050" cy="469900"/>
          </a:xfrm>
          <a:prstGeom prst="rect">
            <a:avLst/>
          </a:prstGeom>
        </p:spPr>
        <p:txBody>
          <a:bodyPr vert="horz" lIns="91440" tIns="45720" rIns="91440" bIns="45720" rtlCol="0"/>
          <a:lstStyle>
            <a:lvl1pPr algn="r">
              <a:defRPr sz="1200"/>
            </a:lvl1pPr>
          </a:lstStyle>
          <a:p>
            <a:fld id="{D8175365-3DB9-46C3-AFBC-052177E3A37B}" type="datetimeFigureOut">
              <a:rPr lang="en-US" smtClean="0"/>
              <a:t>8/10/2021</a:t>
            </a:fld>
            <a:endParaRPr lang="en-US"/>
          </a:p>
        </p:txBody>
      </p:sp>
      <p:sp>
        <p:nvSpPr>
          <p:cNvPr id="4" name="Slide Image Placeholder 3"/>
          <p:cNvSpPr>
            <a:spLocks noGrp="1" noRot="1" noChangeAspect="1"/>
          </p:cNvSpPr>
          <p:nvPr>
            <p:ph type="sldImg" idx="2"/>
          </p:nvPr>
        </p:nvSpPr>
        <p:spPr>
          <a:xfrm>
            <a:off x="1431925" y="1169988"/>
            <a:ext cx="4213225" cy="316071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8025" y="4505325"/>
            <a:ext cx="5661025" cy="36877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175"/>
            <a:ext cx="3067050"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438" y="8893175"/>
            <a:ext cx="3067050" cy="469900"/>
          </a:xfrm>
          <a:prstGeom prst="rect">
            <a:avLst/>
          </a:prstGeom>
        </p:spPr>
        <p:txBody>
          <a:bodyPr vert="horz" lIns="91440" tIns="45720" rIns="91440" bIns="45720" rtlCol="0" anchor="b"/>
          <a:lstStyle>
            <a:lvl1pPr algn="r">
              <a:defRPr sz="1200"/>
            </a:lvl1pPr>
          </a:lstStyle>
          <a:p>
            <a:fld id="{A9F961F9-4C78-4B2A-AE71-B5C03DEFAAF2}" type="slidenum">
              <a:rPr lang="en-US" smtClean="0"/>
              <a:t>‹#›</a:t>
            </a:fld>
            <a:endParaRPr lang="en-US"/>
          </a:p>
        </p:txBody>
      </p:sp>
    </p:spTree>
    <p:extLst>
      <p:ext uri="{BB962C8B-B14F-4D97-AF65-F5344CB8AC3E}">
        <p14:creationId xmlns:p14="http://schemas.microsoft.com/office/powerpoint/2010/main" val="461913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F961F9-4C78-4B2A-AE71-B5C03DEFAAF2}" type="slidenum">
              <a:rPr lang="en-US" smtClean="0"/>
              <a:t>11</a:t>
            </a:fld>
            <a:endParaRPr lang="en-US"/>
          </a:p>
        </p:txBody>
      </p:sp>
    </p:spTree>
    <p:extLst>
      <p:ext uri="{BB962C8B-B14F-4D97-AF65-F5344CB8AC3E}">
        <p14:creationId xmlns:p14="http://schemas.microsoft.com/office/powerpoint/2010/main" val="355651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F961F9-4C78-4B2A-AE71-B5C03DEFAAF2}" type="slidenum">
              <a:rPr lang="en-US" smtClean="0"/>
              <a:t>16</a:t>
            </a:fld>
            <a:endParaRPr lang="en-US"/>
          </a:p>
        </p:txBody>
      </p:sp>
    </p:spTree>
    <p:extLst>
      <p:ext uri="{BB962C8B-B14F-4D97-AF65-F5344CB8AC3E}">
        <p14:creationId xmlns:p14="http://schemas.microsoft.com/office/powerpoint/2010/main" val="2470606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F961F9-4C78-4B2A-AE71-B5C03DEFAAF2}" type="slidenum">
              <a:rPr lang="en-US" smtClean="0"/>
              <a:t>17</a:t>
            </a:fld>
            <a:endParaRPr lang="en-US"/>
          </a:p>
        </p:txBody>
      </p:sp>
    </p:spTree>
    <p:extLst>
      <p:ext uri="{BB962C8B-B14F-4D97-AF65-F5344CB8AC3E}">
        <p14:creationId xmlns:p14="http://schemas.microsoft.com/office/powerpoint/2010/main" val="688299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F961F9-4C78-4B2A-AE71-B5C03DEFAAF2}" type="slidenum">
              <a:rPr lang="en-US" smtClean="0"/>
              <a:t>18</a:t>
            </a:fld>
            <a:endParaRPr lang="en-US"/>
          </a:p>
        </p:txBody>
      </p:sp>
    </p:spTree>
    <p:extLst>
      <p:ext uri="{BB962C8B-B14F-4D97-AF65-F5344CB8AC3E}">
        <p14:creationId xmlns:p14="http://schemas.microsoft.com/office/powerpoint/2010/main" val="2990821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F961F9-4C78-4B2A-AE71-B5C03DEFAAF2}" type="slidenum">
              <a:rPr lang="en-US" smtClean="0"/>
              <a:t>21</a:t>
            </a:fld>
            <a:endParaRPr lang="en-US"/>
          </a:p>
        </p:txBody>
      </p:sp>
    </p:spTree>
    <p:extLst>
      <p:ext uri="{BB962C8B-B14F-4D97-AF65-F5344CB8AC3E}">
        <p14:creationId xmlns:p14="http://schemas.microsoft.com/office/powerpoint/2010/main" val="512940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4050B25-60BE-4E5D-BBF3-E62850D46C49}" type="datetimeFigureOut">
              <a:rPr lang="en-US" smtClean="0"/>
              <a:t>8/10/2021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D6F6A8-02EE-4859-820A-542C83BB89F9}" type="slidenum">
              <a:rPr lang="en-US" smtClean="0"/>
              <a:t>‹#›</a:t>
            </a:fld>
            <a:endParaRPr lang="en-US"/>
          </a:p>
        </p:txBody>
      </p:sp>
    </p:spTree>
    <p:extLst>
      <p:ext uri="{BB962C8B-B14F-4D97-AF65-F5344CB8AC3E}">
        <p14:creationId xmlns:p14="http://schemas.microsoft.com/office/powerpoint/2010/main" val="3202235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050B25-60BE-4E5D-BBF3-E62850D46C49}" type="datetimeFigureOut">
              <a:rPr lang="en-US" smtClean="0"/>
              <a:t>8/10/2021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D6F6A8-02EE-4859-820A-542C83BB89F9}" type="slidenum">
              <a:rPr lang="en-US" smtClean="0"/>
              <a:t>‹#›</a:t>
            </a:fld>
            <a:endParaRPr lang="en-US"/>
          </a:p>
        </p:txBody>
      </p:sp>
    </p:spTree>
    <p:extLst>
      <p:ext uri="{BB962C8B-B14F-4D97-AF65-F5344CB8AC3E}">
        <p14:creationId xmlns:p14="http://schemas.microsoft.com/office/powerpoint/2010/main" val="1054135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050B25-60BE-4E5D-BBF3-E62850D46C49}" type="datetimeFigureOut">
              <a:rPr lang="en-US" smtClean="0"/>
              <a:t>8/10/2021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D6F6A8-02EE-4859-820A-542C83BB89F9}" type="slidenum">
              <a:rPr lang="en-US" smtClean="0"/>
              <a:t>‹#›</a:t>
            </a:fld>
            <a:endParaRPr lang="en-US"/>
          </a:p>
        </p:txBody>
      </p:sp>
    </p:spTree>
    <p:extLst>
      <p:ext uri="{BB962C8B-B14F-4D97-AF65-F5344CB8AC3E}">
        <p14:creationId xmlns:p14="http://schemas.microsoft.com/office/powerpoint/2010/main" val="1216907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050B25-60BE-4E5D-BBF3-E62850D46C49}" type="datetimeFigureOut">
              <a:rPr lang="en-US" smtClean="0"/>
              <a:t>8/10/2021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D6F6A8-02EE-4859-820A-542C83BB89F9}" type="slidenum">
              <a:rPr lang="en-US" smtClean="0"/>
              <a:t>‹#›</a:t>
            </a:fld>
            <a:endParaRPr lang="en-US"/>
          </a:p>
        </p:txBody>
      </p:sp>
    </p:spTree>
    <p:extLst>
      <p:ext uri="{BB962C8B-B14F-4D97-AF65-F5344CB8AC3E}">
        <p14:creationId xmlns:p14="http://schemas.microsoft.com/office/powerpoint/2010/main" val="2124998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050B25-60BE-4E5D-BBF3-E62850D46C49}" type="datetimeFigureOut">
              <a:rPr lang="en-US" smtClean="0"/>
              <a:t>8/10/2021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D6F6A8-02EE-4859-820A-542C83BB89F9}" type="slidenum">
              <a:rPr lang="en-US" smtClean="0"/>
              <a:t>‹#›</a:t>
            </a:fld>
            <a:endParaRPr lang="en-US"/>
          </a:p>
        </p:txBody>
      </p:sp>
    </p:spTree>
    <p:extLst>
      <p:ext uri="{BB962C8B-B14F-4D97-AF65-F5344CB8AC3E}">
        <p14:creationId xmlns:p14="http://schemas.microsoft.com/office/powerpoint/2010/main" val="2959478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4050B25-60BE-4E5D-BBF3-E62850D46C49}" type="datetimeFigureOut">
              <a:rPr lang="en-US" smtClean="0"/>
              <a:t>8/10/2021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D6F6A8-02EE-4859-820A-542C83BB89F9}" type="slidenum">
              <a:rPr lang="en-US" smtClean="0"/>
              <a:t>‹#›</a:t>
            </a:fld>
            <a:endParaRPr lang="en-US"/>
          </a:p>
        </p:txBody>
      </p:sp>
    </p:spTree>
    <p:extLst>
      <p:ext uri="{BB962C8B-B14F-4D97-AF65-F5344CB8AC3E}">
        <p14:creationId xmlns:p14="http://schemas.microsoft.com/office/powerpoint/2010/main" val="1081109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4050B25-60BE-4E5D-BBF3-E62850D46C49}" type="datetimeFigureOut">
              <a:rPr lang="en-US" smtClean="0"/>
              <a:t>8/10/2021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D6F6A8-02EE-4859-820A-542C83BB89F9}" type="slidenum">
              <a:rPr lang="en-US" smtClean="0"/>
              <a:t>‹#›</a:t>
            </a:fld>
            <a:endParaRPr lang="en-US"/>
          </a:p>
        </p:txBody>
      </p:sp>
    </p:spTree>
    <p:extLst>
      <p:ext uri="{BB962C8B-B14F-4D97-AF65-F5344CB8AC3E}">
        <p14:creationId xmlns:p14="http://schemas.microsoft.com/office/powerpoint/2010/main" val="3642661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4050B25-60BE-4E5D-BBF3-E62850D46C49}" type="datetimeFigureOut">
              <a:rPr lang="en-US" smtClean="0"/>
              <a:t>8/10/2021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D6F6A8-02EE-4859-820A-542C83BB89F9}" type="slidenum">
              <a:rPr lang="en-US" smtClean="0"/>
              <a:t>‹#›</a:t>
            </a:fld>
            <a:endParaRPr lang="en-US"/>
          </a:p>
        </p:txBody>
      </p:sp>
    </p:spTree>
    <p:extLst>
      <p:ext uri="{BB962C8B-B14F-4D97-AF65-F5344CB8AC3E}">
        <p14:creationId xmlns:p14="http://schemas.microsoft.com/office/powerpoint/2010/main" val="2936633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050B25-60BE-4E5D-BBF3-E62850D46C49}" type="datetimeFigureOut">
              <a:rPr lang="en-US" smtClean="0"/>
              <a:t>8/10/2021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D6F6A8-02EE-4859-820A-542C83BB89F9}" type="slidenum">
              <a:rPr lang="en-US" smtClean="0"/>
              <a:t>‹#›</a:t>
            </a:fld>
            <a:endParaRPr lang="en-US"/>
          </a:p>
        </p:txBody>
      </p:sp>
    </p:spTree>
    <p:extLst>
      <p:ext uri="{BB962C8B-B14F-4D97-AF65-F5344CB8AC3E}">
        <p14:creationId xmlns:p14="http://schemas.microsoft.com/office/powerpoint/2010/main" val="1834407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050B25-60BE-4E5D-BBF3-E62850D46C49}" type="datetimeFigureOut">
              <a:rPr lang="en-US" smtClean="0"/>
              <a:t>8/10/2021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D6F6A8-02EE-4859-820A-542C83BB89F9}" type="slidenum">
              <a:rPr lang="en-US" smtClean="0"/>
              <a:t>‹#›</a:t>
            </a:fld>
            <a:endParaRPr lang="en-US"/>
          </a:p>
        </p:txBody>
      </p:sp>
    </p:spTree>
    <p:extLst>
      <p:ext uri="{BB962C8B-B14F-4D97-AF65-F5344CB8AC3E}">
        <p14:creationId xmlns:p14="http://schemas.microsoft.com/office/powerpoint/2010/main" val="1288048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050B25-60BE-4E5D-BBF3-E62850D46C49}" type="datetimeFigureOut">
              <a:rPr lang="en-US" smtClean="0"/>
              <a:t>8/10/2021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D6F6A8-02EE-4859-820A-542C83BB89F9}" type="slidenum">
              <a:rPr lang="en-US" smtClean="0"/>
              <a:t>‹#›</a:t>
            </a:fld>
            <a:endParaRPr lang="en-US"/>
          </a:p>
        </p:txBody>
      </p:sp>
    </p:spTree>
    <p:extLst>
      <p:ext uri="{BB962C8B-B14F-4D97-AF65-F5344CB8AC3E}">
        <p14:creationId xmlns:p14="http://schemas.microsoft.com/office/powerpoint/2010/main" val="574041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050B25-60BE-4E5D-BBF3-E62850D46C49}" type="datetimeFigureOut">
              <a:rPr lang="en-US" smtClean="0"/>
              <a:t>8/10/2021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D6F6A8-02EE-4859-820A-542C83BB89F9}" type="slidenum">
              <a:rPr lang="en-US" smtClean="0"/>
              <a:t>‹#›</a:t>
            </a:fld>
            <a:endParaRPr lang="en-US"/>
          </a:p>
        </p:txBody>
      </p:sp>
    </p:spTree>
    <p:extLst>
      <p:ext uri="{BB962C8B-B14F-4D97-AF65-F5344CB8AC3E}">
        <p14:creationId xmlns:p14="http://schemas.microsoft.com/office/powerpoint/2010/main" val="20680651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86586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190501"/>
            <a:ext cx="8534400" cy="1181100"/>
          </a:xfrm>
        </p:spPr>
        <p:txBody>
          <a:bodyPr>
            <a:noAutofit/>
          </a:bodyPr>
          <a:lstStyle/>
          <a:p>
            <a:pPr algn="l"/>
            <a:r>
              <a:rPr lang="en-US" sz="2800" b="1" dirty="0">
                <a:solidFill>
                  <a:srgbClr val="0070C0"/>
                </a:solidFill>
              </a:rPr>
              <a:t>Xooma’s </a:t>
            </a:r>
            <a:r>
              <a:rPr lang="en-US" sz="2800" b="1" dirty="0" err="1">
                <a:solidFill>
                  <a:srgbClr val="0070C0"/>
                </a:solidFill>
              </a:rPr>
              <a:t>Probiotix</a:t>
            </a:r>
            <a:r>
              <a:rPr lang="en-US" sz="2800" b="1" dirty="0">
                <a:solidFill>
                  <a:srgbClr val="0070C0"/>
                </a:solidFill>
              </a:rPr>
              <a:t> supplement offers:</a:t>
            </a:r>
            <a:endParaRPr lang="en-US" sz="2800" b="1" i="1" dirty="0">
              <a:solidFill>
                <a:srgbClr val="0070C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6096000"/>
            <a:ext cx="609601" cy="609601"/>
          </a:xfrm>
          <a:prstGeom prst="rect">
            <a:avLst/>
          </a:prstGeom>
        </p:spPr>
      </p:pic>
      <p:sp>
        <p:nvSpPr>
          <p:cNvPr id="3" name="Content Placeholder 2"/>
          <p:cNvSpPr>
            <a:spLocks noGrp="1"/>
          </p:cNvSpPr>
          <p:nvPr>
            <p:ph idx="1"/>
          </p:nvPr>
        </p:nvSpPr>
        <p:spPr>
          <a:xfrm>
            <a:off x="381000" y="1371601"/>
            <a:ext cx="8458200" cy="4686297"/>
          </a:xfrm>
        </p:spPr>
        <p:txBody>
          <a:bodyPr>
            <a:noAutofit/>
          </a:bodyPr>
          <a:lstStyle/>
          <a:p>
            <a:pPr lvl="0"/>
            <a:r>
              <a:rPr lang="en-US" sz="2800" dirty="0"/>
              <a:t>Exclusive formula based in real science &amp; research</a:t>
            </a:r>
          </a:p>
          <a:p>
            <a:pPr lvl="0"/>
            <a:r>
              <a:rPr lang="en-US" sz="2800" dirty="0"/>
              <a:t>High CFU Count (colony forming units) / 30 Billion CFUs</a:t>
            </a:r>
          </a:p>
          <a:p>
            <a:pPr lvl="0"/>
            <a:r>
              <a:rPr lang="en-US" sz="2800" dirty="0"/>
              <a:t>Strain diversity/ 8 key probiotic strains</a:t>
            </a:r>
          </a:p>
          <a:p>
            <a:pPr lvl="0"/>
            <a:r>
              <a:rPr lang="en-US" sz="2800" dirty="0"/>
              <a:t>Acid and bile resistant </a:t>
            </a:r>
          </a:p>
          <a:p>
            <a:pPr lvl="0"/>
            <a:r>
              <a:rPr lang="en-US" sz="2800" dirty="0"/>
              <a:t>Just 1 capsule per day</a:t>
            </a:r>
          </a:p>
          <a:p>
            <a:r>
              <a:rPr lang="en-US" sz="2800" dirty="0"/>
              <a:t>Affordable pricing &amp; honest value</a:t>
            </a:r>
          </a:p>
        </p:txBody>
      </p:sp>
    </p:spTree>
    <p:extLst>
      <p:ext uri="{BB962C8B-B14F-4D97-AF65-F5344CB8AC3E}">
        <p14:creationId xmlns:p14="http://schemas.microsoft.com/office/powerpoint/2010/main" val="1224092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1200" y="6096000"/>
            <a:ext cx="609601" cy="609601"/>
          </a:xfrm>
          <a:prstGeom prst="rect">
            <a:avLst/>
          </a:prstGeom>
        </p:spPr>
      </p:pic>
      <p:sp>
        <p:nvSpPr>
          <p:cNvPr id="7" name="Content Placeholder 6">
            <a:extLst>
              <a:ext uri="{FF2B5EF4-FFF2-40B4-BE49-F238E27FC236}">
                <a16:creationId xmlns:a16="http://schemas.microsoft.com/office/drawing/2014/main" id="{E95A7539-FFB1-4E09-9960-38F9DD1AB1D8}"/>
              </a:ext>
            </a:extLst>
          </p:cNvPr>
          <p:cNvSpPr>
            <a:spLocks noGrp="1"/>
          </p:cNvSpPr>
          <p:nvPr>
            <p:ph idx="1"/>
          </p:nvPr>
        </p:nvSpPr>
        <p:spPr>
          <a:xfrm>
            <a:off x="533400" y="1066800"/>
            <a:ext cx="8229600" cy="1295400"/>
          </a:xfrm>
        </p:spPr>
        <p:txBody>
          <a:bodyPr/>
          <a:lstStyle/>
          <a:p>
            <a:pPr marL="0" indent="0" algn="ctr">
              <a:buNone/>
            </a:pPr>
            <a:r>
              <a:rPr lang="en-US"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Silver – </a:t>
            </a:r>
            <a:r>
              <a:rPr lang="en-US" b="1" i="1" dirty="0">
                <a:solidFill>
                  <a:srgbClr val="0070C0"/>
                </a:solidFill>
                <a:latin typeface="Calibri" panose="020F0502020204030204" pitchFamily="34" charset="0"/>
                <a:ea typeface="Calibri" panose="020F0502020204030204" pitchFamily="34" charset="0"/>
                <a:cs typeface="Times New Roman" panose="02020603050405020304" pitchFamily="18" charset="0"/>
              </a:rPr>
              <a:t>The forgotten Answer</a:t>
            </a:r>
            <a:endParaRPr lang="en-US" b="1" i="1" dirty="0">
              <a:solidFill>
                <a:srgbClr val="0070C0"/>
              </a:solidFill>
            </a:endParaRPr>
          </a:p>
        </p:txBody>
      </p:sp>
      <p:pic>
        <p:nvPicPr>
          <p:cNvPr id="5" name="Picture 4" descr="A group of bottles&#10;&#10;Description automatically generated with low confidence">
            <a:extLst>
              <a:ext uri="{FF2B5EF4-FFF2-40B4-BE49-F238E27FC236}">
                <a16:creationId xmlns:a16="http://schemas.microsoft.com/office/drawing/2014/main" id="{B00F0533-1E3B-4AD1-A0DE-171DB1259D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0445" y="1904999"/>
            <a:ext cx="3245556" cy="3245556"/>
          </a:xfrm>
          <a:prstGeom prst="rect">
            <a:avLst/>
          </a:prstGeom>
        </p:spPr>
      </p:pic>
    </p:spTree>
    <p:extLst>
      <p:ext uri="{BB962C8B-B14F-4D97-AF65-F5344CB8AC3E}">
        <p14:creationId xmlns:p14="http://schemas.microsoft.com/office/powerpoint/2010/main" val="776365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6096000"/>
            <a:ext cx="609601" cy="609601"/>
          </a:xfrm>
          <a:prstGeom prst="rect">
            <a:avLst/>
          </a:prstGeom>
        </p:spPr>
      </p:pic>
      <p:sp>
        <p:nvSpPr>
          <p:cNvPr id="3" name="Content Placeholder 2"/>
          <p:cNvSpPr>
            <a:spLocks noGrp="1"/>
          </p:cNvSpPr>
          <p:nvPr>
            <p:ph idx="1"/>
          </p:nvPr>
        </p:nvSpPr>
        <p:spPr>
          <a:xfrm>
            <a:off x="381000" y="274639"/>
            <a:ext cx="8458200" cy="5783260"/>
          </a:xfrm>
        </p:spPr>
        <p:txBody>
          <a:bodyPr>
            <a:noAutofit/>
          </a:bodyPr>
          <a:lstStyle/>
          <a:p>
            <a:pPr lvl="0"/>
            <a:r>
              <a:rPr lang="en-US" sz="2700" dirty="0"/>
              <a:t>The ancient cultures of Egypt, Greece, Macedonia, Phoenicia and Rome, all relied on silver to keep them well.</a:t>
            </a:r>
          </a:p>
          <a:p>
            <a:pPr lvl="0"/>
            <a:r>
              <a:rPr lang="en-US" sz="2700" dirty="0"/>
              <a:t>During the Middle Ages, upper class Europeans used silver utensils and goblets, ensuring the safety of their food and water.</a:t>
            </a:r>
          </a:p>
          <a:p>
            <a:pPr lvl="0"/>
            <a:r>
              <a:rPr lang="en-US" sz="2700" dirty="0"/>
              <a:t>In America’s “Old West,” it was common practice to drop silver coins into drinking water barrels for protection against water-borne illness.</a:t>
            </a:r>
          </a:p>
          <a:p>
            <a:pPr lvl="0"/>
            <a:r>
              <a:rPr lang="en-US" sz="2700" dirty="0"/>
              <a:t>As recently as the 1930’s, silver was the preferred choice of physicians for empowering the immune system and supporting the body’s innate healing processes.</a:t>
            </a:r>
          </a:p>
        </p:txBody>
      </p:sp>
    </p:spTree>
    <p:extLst>
      <p:ext uri="{BB962C8B-B14F-4D97-AF65-F5344CB8AC3E}">
        <p14:creationId xmlns:p14="http://schemas.microsoft.com/office/powerpoint/2010/main" val="418813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190501"/>
            <a:ext cx="8534400" cy="1181100"/>
          </a:xfrm>
        </p:spPr>
        <p:txBody>
          <a:bodyPr>
            <a:noAutofit/>
          </a:bodyPr>
          <a:lstStyle/>
          <a:p>
            <a:pPr algn="l"/>
            <a:r>
              <a:rPr lang="en-US" sz="2800" b="1" dirty="0">
                <a:solidFill>
                  <a:srgbClr val="0070C0"/>
                </a:solidFill>
              </a:rPr>
              <a:t>Xooma’s Silver MAX – Time tested wisdom made better through modern technology </a:t>
            </a:r>
            <a:endParaRPr lang="en-US" sz="2800" b="1" i="1" dirty="0">
              <a:solidFill>
                <a:srgbClr val="0070C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6096000"/>
            <a:ext cx="609601" cy="609601"/>
          </a:xfrm>
          <a:prstGeom prst="rect">
            <a:avLst/>
          </a:prstGeom>
        </p:spPr>
      </p:pic>
      <p:sp>
        <p:nvSpPr>
          <p:cNvPr id="3" name="Content Placeholder 2"/>
          <p:cNvSpPr>
            <a:spLocks noGrp="1"/>
          </p:cNvSpPr>
          <p:nvPr>
            <p:ph idx="1"/>
          </p:nvPr>
        </p:nvSpPr>
        <p:spPr>
          <a:xfrm>
            <a:off x="381000" y="1676400"/>
            <a:ext cx="8458200" cy="4381498"/>
          </a:xfrm>
        </p:spPr>
        <p:txBody>
          <a:bodyPr>
            <a:noAutofit/>
          </a:bodyPr>
          <a:lstStyle/>
          <a:p>
            <a:pPr lvl="0"/>
            <a:r>
              <a:rPr lang="en-US" sz="2800" dirty="0"/>
              <a:t>Anti-BACTERIAL</a:t>
            </a:r>
          </a:p>
          <a:p>
            <a:pPr lvl="0"/>
            <a:endParaRPr lang="en-US" sz="2800" dirty="0"/>
          </a:p>
          <a:p>
            <a:pPr lvl="0"/>
            <a:r>
              <a:rPr lang="en-US" sz="2800" dirty="0"/>
              <a:t>Anti-FUNGAL</a:t>
            </a:r>
          </a:p>
          <a:p>
            <a:pPr lvl="0"/>
            <a:endParaRPr lang="en-US" sz="2800" dirty="0"/>
          </a:p>
          <a:p>
            <a:pPr lvl="0"/>
            <a:r>
              <a:rPr lang="en-US" sz="2800" dirty="0"/>
              <a:t>Anti-VIRAL</a:t>
            </a:r>
          </a:p>
        </p:txBody>
      </p:sp>
    </p:spTree>
    <p:extLst>
      <p:ext uri="{BB962C8B-B14F-4D97-AF65-F5344CB8AC3E}">
        <p14:creationId xmlns:p14="http://schemas.microsoft.com/office/powerpoint/2010/main" val="142762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190501"/>
            <a:ext cx="8534400" cy="1181100"/>
          </a:xfrm>
        </p:spPr>
        <p:txBody>
          <a:bodyPr>
            <a:noAutofit/>
          </a:bodyPr>
          <a:lstStyle/>
          <a:p>
            <a:pPr algn="l"/>
            <a:r>
              <a:rPr lang="en-US" sz="2800" b="1" dirty="0">
                <a:solidFill>
                  <a:srgbClr val="0070C0"/>
                </a:solidFill>
              </a:rPr>
              <a:t>Xooma’s Silver MAX is…</a:t>
            </a:r>
            <a:endParaRPr lang="en-US" sz="2800" b="1" i="1" dirty="0">
              <a:solidFill>
                <a:srgbClr val="0070C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6096000"/>
            <a:ext cx="609601" cy="609601"/>
          </a:xfrm>
          <a:prstGeom prst="rect">
            <a:avLst/>
          </a:prstGeom>
        </p:spPr>
      </p:pic>
      <p:sp>
        <p:nvSpPr>
          <p:cNvPr id="3" name="Content Placeholder 2"/>
          <p:cNvSpPr>
            <a:spLocks noGrp="1"/>
          </p:cNvSpPr>
          <p:nvPr>
            <p:ph idx="1"/>
          </p:nvPr>
        </p:nvSpPr>
        <p:spPr>
          <a:xfrm>
            <a:off x="381000" y="1371601"/>
            <a:ext cx="8458200" cy="4686297"/>
          </a:xfrm>
        </p:spPr>
        <p:txBody>
          <a:bodyPr>
            <a:noAutofit/>
          </a:bodyPr>
          <a:lstStyle/>
          <a:p>
            <a:pPr lvl="0"/>
            <a:r>
              <a:rPr lang="en-US" sz="2800" dirty="0"/>
              <a:t>Safe &amp; effective</a:t>
            </a:r>
          </a:p>
          <a:p>
            <a:pPr lvl="0"/>
            <a:r>
              <a:rPr lang="en-US" sz="2800" dirty="0"/>
              <a:t>Scientifically supported</a:t>
            </a:r>
          </a:p>
          <a:p>
            <a:pPr lvl="0"/>
            <a:r>
              <a:rPr lang="en-US" sz="2800" dirty="0"/>
              <a:t>99.99% pure</a:t>
            </a:r>
          </a:p>
          <a:p>
            <a:pPr lvl="0"/>
            <a:r>
              <a:rPr lang="en-US" sz="2800" dirty="0"/>
              <a:t>Actively charged (bio-active)</a:t>
            </a:r>
          </a:p>
          <a:p>
            <a:pPr lvl="0"/>
            <a:r>
              <a:rPr lang="en-US" sz="2800" dirty="0"/>
              <a:t>Easily absorbed</a:t>
            </a:r>
          </a:p>
          <a:p>
            <a:pPr lvl="0"/>
            <a:r>
              <a:rPr lang="en-US" sz="2800" dirty="0"/>
              <a:t>A great value (a little goes a long way)</a:t>
            </a:r>
          </a:p>
        </p:txBody>
      </p:sp>
    </p:spTree>
    <p:extLst>
      <p:ext uri="{BB962C8B-B14F-4D97-AF65-F5344CB8AC3E}">
        <p14:creationId xmlns:p14="http://schemas.microsoft.com/office/powerpoint/2010/main" val="167370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190501"/>
            <a:ext cx="8534400" cy="1181100"/>
          </a:xfrm>
        </p:spPr>
        <p:txBody>
          <a:bodyPr>
            <a:noAutofit/>
          </a:bodyPr>
          <a:lstStyle/>
          <a:p>
            <a:pPr algn="l"/>
            <a:r>
              <a:rPr lang="en-US" sz="2800" b="1" dirty="0">
                <a:solidFill>
                  <a:srgbClr val="0070C0"/>
                </a:solidFill>
              </a:rPr>
              <a:t>Available in liquid &amp; topical gel, Silver MAX is used for:</a:t>
            </a:r>
            <a:endParaRPr lang="en-US" sz="2800" b="1" i="1" dirty="0">
              <a:solidFill>
                <a:srgbClr val="0070C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6096000"/>
            <a:ext cx="609601" cy="609601"/>
          </a:xfrm>
          <a:prstGeom prst="rect">
            <a:avLst/>
          </a:prstGeom>
        </p:spPr>
      </p:pic>
      <p:sp>
        <p:nvSpPr>
          <p:cNvPr id="3" name="Content Placeholder 2"/>
          <p:cNvSpPr>
            <a:spLocks noGrp="1"/>
          </p:cNvSpPr>
          <p:nvPr>
            <p:ph idx="1"/>
          </p:nvPr>
        </p:nvSpPr>
        <p:spPr>
          <a:xfrm>
            <a:off x="381000" y="1371601"/>
            <a:ext cx="8458200" cy="4686297"/>
          </a:xfrm>
        </p:spPr>
        <p:txBody>
          <a:bodyPr>
            <a:noAutofit/>
          </a:bodyPr>
          <a:lstStyle/>
          <a:p>
            <a:pPr lvl="0"/>
            <a:r>
              <a:rPr lang="en-US" sz="2800" dirty="0"/>
              <a:t>Immediate immune system threats</a:t>
            </a:r>
          </a:p>
          <a:p>
            <a:pPr lvl="0"/>
            <a:r>
              <a:rPr lang="en-US" sz="2800" dirty="0"/>
              <a:t>Long-term immune support</a:t>
            </a:r>
          </a:p>
          <a:p>
            <a:pPr lvl="0"/>
            <a:r>
              <a:rPr lang="en-US" sz="2800" dirty="0"/>
              <a:t>Internal/oral consumption </a:t>
            </a:r>
          </a:p>
          <a:p>
            <a:pPr lvl="0"/>
            <a:r>
              <a:rPr lang="en-US" sz="2800" dirty="0"/>
              <a:t>External skin application for protection &amp; healing</a:t>
            </a:r>
          </a:p>
          <a:p>
            <a:r>
              <a:rPr lang="en-US" sz="2800" dirty="0"/>
              <a:t>Eye, ear &amp; nasal application</a:t>
            </a:r>
          </a:p>
        </p:txBody>
      </p:sp>
    </p:spTree>
    <p:extLst>
      <p:ext uri="{BB962C8B-B14F-4D97-AF65-F5344CB8AC3E}">
        <p14:creationId xmlns:p14="http://schemas.microsoft.com/office/powerpoint/2010/main" val="3537528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1200" y="6096000"/>
            <a:ext cx="609601" cy="609601"/>
          </a:xfrm>
          <a:prstGeom prst="rect">
            <a:avLst/>
          </a:prstGeom>
        </p:spPr>
      </p:pic>
      <p:sp>
        <p:nvSpPr>
          <p:cNvPr id="7" name="Content Placeholder 6">
            <a:extLst>
              <a:ext uri="{FF2B5EF4-FFF2-40B4-BE49-F238E27FC236}">
                <a16:creationId xmlns:a16="http://schemas.microsoft.com/office/drawing/2014/main" id="{E95A7539-FFB1-4E09-9960-38F9DD1AB1D8}"/>
              </a:ext>
            </a:extLst>
          </p:cNvPr>
          <p:cNvSpPr>
            <a:spLocks noGrp="1"/>
          </p:cNvSpPr>
          <p:nvPr>
            <p:ph idx="1"/>
          </p:nvPr>
        </p:nvSpPr>
        <p:spPr>
          <a:xfrm>
            <a:off x="457200" y="1752600"/>
            <a:ext cx="8229600" cy="4525963"/>
          </a:xfrm>
        </p:spPr>
        <p:txBody>
          <a:bodyPr/>
          <a:lstStyle/>
          <a:p>
            <a:pPr marL="0" indent="0" algn="ctr">
              <a:buNone/>
            </a:pPr>
            <a:r>
              <a:rPr lang="en-US"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WAIT! </a:t>
            </a:r>
          </a:p>
          <a:p>
            <a:pPr marL="0" indent="0" algn="ctr">
              <a:buNone/>
            </a:pPr>
            <a:endParaRPr lang="en-US" b="1" i="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r>
              <a:rPr lang="en-US" b="1" i="1" dirty="0">
                <a:solidFill>
                  <a:srgbClr val="0070C0"/>
                </a:solidFill>
                <a:latin typeface="Calibri" panose="020F0502020204030204" pitchFamily="34" charset="0"/>
                <a:ea typeface="Calibri" panose="020F0502020204030204" pitchFamily="34" charset="0"/>
                <a:cs typeface="Times New Roman" panose="02020603050405020304" pitchFamily="18" charset="0"/>
              </a:rPr>
              <a:t>What’s on that surface you just touched?</a:t>
            </a:r>
            <a:endParaRPr lang="en-US" b="1" i="1" dirty="0">
              <a:solidFill>
                <a:srgbClr val="0070C0"/>
              </a:solidFill>
            </a:endParaRPr>
          </a:p>
        </p:txBody>
      </p:sp>
    </p:spTree>
    <p:extLst>
      <p:ext uri="{BB962C8B-B14F-4D97-AF65-F5344CB8AC3E}">
        <p14:creationId xmlns:p14="http://schemas.microsoft.com/office/powerpoint/2010/main" val="34397658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1200" y="6096000"/>
            <a:ext cx="609601" cy="609601"/>
          </a:xfrm>
          <a:prstGeom prst="rect">
            <a:avLst/>
          </a:prstGeom>
        </p:spPr>
      </p:pic>
      <p:pic>
        <p:nvPicPr>
          <p:cNvPr id="3" name="Content Placeholder 2">
            <a:extLst>
              <a:ext uri="{FF2B5EF4-FFF2-40B4-BE49-F238E27FC236}">
                <a16:creationId xmlns:a16="http://schemas.microsoft.com/office/drawing/2014/main" id="{2FD3F38C-0C9B-46CD-875A-AEF8F7037634}"/>
              </a:ext>
            </a:extLst>
          </p:cNvPr>
          <p:cNvPicPr>
            <a:picLocks noGrp="1" noChangeAspect="1"/>
          </p:cNvPicPr>
          <p:nvPr>
            <p:ph idx="1"/>
          </p:nvPr>
        </p:nvPicPr>
        <p:blipFill>
          <a:blip r:embed="rId5"/>
          <a:stretch>
            <a:fillRect/>
          </a:stretch>
        </p:blipFill>
        <p:spPr>
          <a:xfrm>
            <a:off x="1088422" y="3352800"/>
            <a:ext cx="3483578" cy="1950803"/>
          </a:xfrm>
          <a:prstGeom prst="rect">
            <a:avLst/>
          </a:prstGeom>
        </p:spPr>
      </p:pic>
      <p:pic>
        <p:nvPicPr>
          <p:cNvPr id="2" name="Picture 1">
            <a:extLst>
              <a:ext uri="{FF2B5EF4-FFF2-40B4-BE49-F238E27FC236}">
                <a16:creationId xmlns:a16="http://schemas.microsoft.com/office/drawing/2014/main" id="{ECBB1B7D-342E-4715-B9B3-B6A8E5C0FD25}"/>
              </a:ext>
            </a:extLst>
          </p:cNvPr>
          <p:cNvPicPr>
            <a:picLocks noChangeAspect="1"/>
          </p:cNvPicPr>
          <p:nvPr/>
        </p:nvPicPr>
        <p:blipFill>
          <a:blip r:embed="rId6"/>
          <a:stretch>
            <a:fillRect/>
          </a:stretch>
        </p:blipFill>
        <p:spPr>
          <a:xfrm>
            <a:off x="1088422" y="411397"/>
            <a:ext cx="3477902" cy="2314386"/>
          </a:xfrm>
          <a:prstGeom prst="rect">
            <a:avLst/>
          </a:prstGeom>
        </p:spPr>
      </p:pic>
      <p:pic>
        <p:nvPicPr>
          <p:cNvPr id="8" name="Picture 7">
            <a:extLst>
              <a:ext uri="{FF2B5EF4-FFF2-40B4-BE49-F238E27FC236}">
                <a16:creationId xmlns:a16="http://schemas.microsoft.com/office/drawing/2014/main" id="{59D52885-ACBA-4385-8B9F-E2AB967B2411}"/>
              </a:ext>
            </a:extLst>
          </p:cNvPr>
          <p:cNvPicPr>
            <a:picLocks noChangeAspect="1"/>
          </p:cNvPicPr>
          <p:nvPr/>
        </p:nvPicPr>
        <p:blipFill>
          <a:blip r:embed="rId7"/>
          <a:stretch>
            <a:fillRect/>
          </a:stretch>
        </p:blipFill>
        <p:spPr>
          <a:xfrm>
            <a:off x="5208251" y="411398"/>
            <a:ext cx="3255541" cy="4892206"/>
          </a:xfrm>
          <a:prstGeom prst="rect">
            <a:avLst/>
          </a:prstGeom>
        </p:spPr>
      </p:pic>
    </p:spTree>
    <p:extLst>
      <p:ext uri="{BB962C8B-B14F-4D97-AF65-F5344CB8AC3E}">
        <p14:creationId xmlns:p14="http://schemas.microsoft.com/office/powerpoint/2010/main" val="3625263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1200" y="6096000"/>
            <a:ext cx="609601" cy="609601"/>
          </a:xfrm>
          <a:prstGeom prst="rect">
            <a:avLst/>
          </a:prstGeom>
        </p:spPr>
      </p:pic>
      <p:pic>
        <p:nvPicPr>
          <p:cNvPr id="7" name="Content Placeholder 6">
            <a:extLst>
              <a:ext uri="{FF2B5EF4-FFF2-40B4-BE49-F238E27FC236}">
                <a16:creationId xmlns:a16="http://schemas.microsoft.com/office/drawing/2014/main" id="{7FF20893-7E4F-4581-9FF0-2FC8BFA3D18D}"/>
              </a:ext>
            </a:extLst>
          </p:cNvPr>
          <p:cNvPicPr>
            <a:picLocks noGrp="1" noChangeAspect="1"/>
          </p:cNvPicPr>
          <p:nvPr>
            <p:ph idx="1"/>
          </p:nvPr>
        </p:nvPicPr>
        <p:blipFill>
          <a:blip r:embed="rId5"/>
          <a:stretch>
            <a:fillRect/>
          </a:stretch>
        </p:blipFill>
        <p:spPr>
          <a:xfrm>
            <a:off x="5486400" y="685800"/>
            <a:ext cx="3017308" cy="4525963"/>
          </a:xfrm>
          <a:prstGeom prst="rect">
            <a:avLst/>
          </a:prstGeom>
        </p:spPr>
      </p:pic>
      <p:sp>
        <p:nvSpPr>
          <p:cNvPr id="11" name="TextBox 10">
            <a:extLst>
              <a:ext uri="{FF2B5EF4-FFF2-40B4-BE49-F238E27FC236}">
                <a16:creationId xmlns:a16="http://schemas.microsoft.com/office/drawing/2014/main" id="{4B54CD2C-7AA0-4293-90CB-7D282D9D7E0D}"/>
              </a:ext>
            </a:extLst>
          </p:cNvPr>
          <p:cNvSpPr txBox="1"/>
          <p:nvPr/>
        </p:nvSpPr>
        <p:spPr>
          <a:xfrm>
            <a:off x="457200" y="1447800"/>
            <a:ext cx="4724400" cy="2798202"/>
          </a:xfrm>
          <a:prstGeom prst="rect">
            <a:avLst/>
          </a:prstGeom>
          <a:noFill/>
        </p:spPr>
        <p:txBody>
          <a:bodyPr wrap="square">
            <a:spAutoFit/>
          </a:bodyPr>
          <a:lstStyle/>
          <a:p>
            <a:pPr marL="0" marR="0" fontAlgn="base">
              <a:spcBef>
                <a:spcPts val="0"/>
              </a:spcBef>
              <a:spcAft>
                <a:spcPts val="1875"/>
              </a:spcAft>
            </a:pPr>
            <a:r>
              <a:rPr lang="en-US" sz="3200" b="1" dirty="0">
                <a:solidFill>
                  <a:srgbClr val="0070C0"/>
                </a:solidFill>
                <a:effectLst/>
                <a:latin typeface="Helvetica" panose="020B0604020202020204" pitchFamily="34" charset="0"/>
                <a:ea typeface="Times New Roman" panose="02020603050405020304" pitchFamily="18" charset="0"/>
                <a:cs typeface="Times New Roman" panose="02020603050405020304" pitchFamily="18" charset="0"/>
              </a:rPr>
              <a:t>Insta </a:t>
            </a:r>
            <a:r>
              <a:rPr lang="en-US" sz="3200" b="1" dirty="0" err="1">
                <a:solidFill>
                  <a:srgbClr val="0070C0"/>
                </a:solidFill>
                <a:effectLst/>
                <a:latin typeface="Helvetica" panose="020B0604020202020204" pitchFamily="34" charset="0"/>
                <a:ea typeface="Times New Roman" panose="02020603050405020304" pitchFamily="18" charset="0"/>
                <a:cs typeface="Times New Roman" panose="02020603050405020304" pitchFamily="18" charset="0"/>
              </a:rPr>
              <a:t>Protex</a:t>
            </a:r>
            <a:endParaRPr lang="en-US" sz="3200" b="1" dirty="0">
              <a:solidFill>
                <a:srgbClr val="0070C0"/>
              </a:solidFill>
              <a:effectLst/>
              <a:latin typeface="Helvetica" panose="020B0604020202020204" pitchFamily="34" charset="0"/>
              <a:ea typeface="Times New Roman" panose="02020603050405020304" pitchFamily="18" charset="0"/>
              <a:cs typeface="Times New Roman" panose="02020603050405020304" pitchFamily="18" charset="0"/>
            </a:endParaRPr>
          </a:p>
          <a:p>
            <a:pPr marL="0" marR="0" fontAlgn="base">
              <a:spcBef>
                <a:spcPts val="0"/>
              </a:spcBef>
              <a:spcAft>
                <a:spcPts val="1875"/>
              </a:spcAft>
            </a:pPr>
            <a:r>
              <a:rPr lang="en-US" sz="3200" dirty="0">
                <a:effectLst/>
                <a:latin typeface="Helvetica" panose="020B0604020202020204" pitchFamily="34" charset="0"/>
                <a:ea typeface="Times New Roman" panose="02020603050405020304" pitchFamily="18" charset="0"/>
                <a:cs typeface="Times New Roman" panose="02020603050405020304" pitchFamily="18" charset="0"/>
              </a:rPr>
              <a:t>Non-toxic, eco-friendly, ant-bacterial, anti-fungal and anti-viral cleaner &amp; sanitizer</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727461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190500"/>
            <a:ext cx="8534400" cy="1257299"/>
          </a:xfrm>
        </p:spPr>
        <p:txBody>
          <a:bodyPr>
            <a:noAutofit/>
          </a:bodyPr>
          <a:lstStyle/>
          <a:p>
            <a:r>
              <a:rPr lang="en-US" sz="2800" b="1" dirty="0">
                <a:solidFill>
                  <a:srgbClr val="0070C0"/>
                </a:solidFill>
              </a:rPr>
              <a:t>Insta </a:t>
            </a:r>
            <a:r>
              <a:rPr lang="en-US" sz="2800" b="1" dirty="0" err="1">
                <a:solidFill>
                  <a:srgbClr val="0070C0"/>
                </a:solidFill>
              </a:rPr>
              <a:t>Protex</a:t>
            </a:r>
            <a:r>
              <a:rPr lang="en-US" sz="2800" b="1" dirty="0">
                <a:solidFill>
                  <a:srgbClr val="0070C0"/>
                </a:solidFill>
              </a:rPr>
              <a:t> Benefits</a:t>
            </a:r>
            <a:endParaRPr lang="en-US" sz="2800" b="1" i="1" dirty="0">
              <a:solidFill>
                <a:srgbClr val="0070C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6096000"/>
            <a:ext cx="609601" cy="609601"/>
          </a:xfrm>
          <a:prstGeom prst="rect">
            <a:avLst/>
          </a:prstGeom>
        </p:spPr>
      </p:pic>
      <p:sp>
        <p:nvSpPr>
          <p:cNvPr id="3" name="Content Placeholder 2"/>
          <p:cNvSpPr>
            <a:spLocks noGrp="1"/>
          </p:cNvSpPr>
          <p:nvPr>
            <p:ph idx="1"/>
          </p:nvPr>
        </p:nvSpPr>
        <p:spPr>
          <a:xfrm>
            <a:off x="381000" y="1219200"/>
            <a:ext cx="8458200" cy="4495800"/>
          </a:xfrm>
        </p:spPr>
        <p:txBody>
          <a:bodyPr>
            <a:normAutofit fontScale="92500"/>
          </a:bodyPr>
          <a:lstStyle/>
          <a:p>
            <a:pPr lvl="0">
              <a:lnSpc>
                <a:spcPct val="107000"/>
              </a:lnSpc>
              <a:spcBef>
                <a:spcPts val="0"/>
              </a:spcBef>
              <a:spcAft>
                <a:spcPts val="800"/>
              </a:spcAft>
              <a:buFont typeface="Symbol" panose="05050102010706020507" pitchFamily="18" charset="2"/>
              <a:buChar char=""/>
            </a:pPr>
            <a:r>
              <a:rPr lang="en-US" sz="2800" b="1" dirty="0">
                <a:latin typeface="Calibri" panose="020F0502020204030204" pitchFamily="34" charset="0"/>
                <a:ea typeface="Calibri" panose="020F0502020204030204" pitchFamily="34" charset="0"/>
                <a:cs typeface="Times New Roman" panose="02020603050405020304" pitchFamily="18" charset="0"/>
              </a:rPr>
              <a:t>Long Lasting: </a:t>
            </a:r>
            <a:r>
              <a:rPr lang="en-US" sz="2800" dirty="0">
                <a:latin typeface="Calibri" panose="020F0502020204030204" pitchFamily="34" charset="0"/>
                <a:ea typeface="Calibri" panose="020F0502020204030204" pitchFamily="34" charset="0"/>
                <a:cs typeface="Times New Roman" panose="02020603050405020304" pitchFamily="18" charset="0"/>
              </a:rPr>
              <a:t>Remains effective on surfaces for up to 14 days after application!</a:t>
            </a:r>
            <a:r>
              <a:rPr lang="en-US" sz="2800" b="1" dirty="0">
                <a:latin typeface="Calibri" panose="020F0502020204030204" pitchFamily="34" charset="0"/>
                <a:ea typeface="Calibri" panose="020F0502020204030204" pitchFamily="34" charset="0"/>
                <a:cs typeface="Times New Roman" panose="02020603050405020304" pitchFamily="18" charset="0"/>
              </a:rPr>
              <a:t>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Bef>
                <a:spcPts val="0"/>
              </a:spcBef>
              <a:spcAft>
                <a:spcPts val="800"/>
              </a:spcAft>
              <a:buFont typeface="Symbol" panose="05050102010706020507" pitchFamily="18" charset="2"/>
              <a:buChar char=""/>
            </a:pPr>
            <a:r>
              <a:rPr lang="en-US" sz="2800" b="1" dirty="0">
                <a:latin typeface="Calibri" panose="020F0502020204030204" pitchFamily="34" charset="0"/>
                <a:ea typeface="Calibri" panose="020F0502020204030204" pitchFamily="34" charset="0"/>
                <a:cs typeface="Times New Roman" panose="02020603050405020304" pitchFamily="18" charset="0"/>
              </a:rPr>
              <a:t>Fast Acting </a:t>
            </a:r>
            <a:r>
              <a:rPr lang="en-US" sz="2800" dirty="0">
                <a:latin typeface="Calibri" panose="020F0502020204030204" pitchFamily="34" charset="0"/>
                <a:ea typeface="Calibri" panose="020F0502020204030204" pitchFamily="34" charset="0"/>
                <a:cs typeface="Times New Roman" panose="02020603050405020304" pitchFamily="18" charset="0"/>
              </a:rPr>
              <a:t>- Sanitizes within 1 minute of application.</a:t>
            </a:r>
          </a:p>
          <a:p>
            <a:pPr lvl="0">
              <a:lnSpc>
                <a:spcPct val="107000"/>
              </a:lnSpc>
              <a:spcBef>
                <a:spcPts val="0"/>
              </a:spcBef>
              <a:spcAft>
                <a:spcPts val="800"/>
              </a:spcAft>
              <a:buFont typeface="Symbol" panose="05050102010706020507" pitchFamily="18" charset="2"/>
              <a:buChar char=""/>
            </a:pPr>
            <a:r>
              <a:rPr lang="en-US" sz="2800" b="1" dirty="0">
                <a:latin typeface="Calibri" panose="020F0502020204030204" pitchFamily="34" charset="0"/>
                <a:ea typeface="Calibri" panose="020F0502020204030204" pitchFamily="34" charset="0"/>
                <a:cs typeface="Times New Roman" panose="02020603050405020304" pitchFamily="18" charset="0"/>
              </a:rPr>
              <a:t>Safe enough to be used on skin: </a:t>
            </a:r>
            <a:r>
              <a:rPr lang="en-US" sz="2800" dirty="0">
                <a:latin typeface="Calibri" panose="020F0502020204030204" pitchFamily="34" charset="0"/>
                <a:ea typeface="Calibri" panose="020F0502020204030204" pitchFamily="34" charset="0"/>
                <a:cs typeface="Times New Roman" panose="02020603050405020304" pitchFamily="18" charset="0"/>
              </a:rPr>
              <a:t>Can be used as a hand sanitizer. Forms an invisible shield on hands that lasts long after initial application.</a:t>
            </a:r>
          </a:p>
          <a:p>
            <a:pPr lvl="0">
              <a:lnSpc>
                <a:spcPct val="107000"/>
              </a:lnSpc>
              <a:spcBef>
                <a:spcPts val="0"/>
              </a:spcBef>
              <a:spcAft>
                <a:spcPts val="800"/>
              </a:spcAft>
              <a:buFont typeface="Symbol" panose="05050102010706020507" pitchFamily="18" charset="2"/>
              <a:buChar char=""/>
            </a:pPr>
            <a:r>
              <a:rPr lang="en-US" sz="2800" b="1" dirty="0">
                <a:latin typeface="Calibri" panose="020F0502020204030204" pitchFamily="34" charset="0"/>
                <a:ea typeface="Calibri" panose="020F0502020204030204" pitchFamily="34" charset="0"/>
                <a:cs typeface="Times New Roman" panose="02020603050405020304" pitchFamily="18" charset="0"/>
              </a:rPr>
              <a:t>Eco-Friendly:</a:t>
            </a:r>
            <a:r>
              <a:rPr lang="en-US" sz="2800" dirty="0">
                <a:latin typeface="Calibri" panose="020F0502020204030204" pitchFamily="34" charset="0"/>
                <a:ea typeface="Calibri" panose="020F0502020204030204" pitchFamily="34" charset="0"/>
                <a:cs typeface="Times New Roman" panose="02020603050405020304" pitchFamily="18" charset="0"/>
              </a:rPr>
              <a:t> Water-based solution that does not contain toxic chemicals. Re-usable spray bottles also reduce plastic waste and minimizes the impact to our environment.</a:t>
            </a:r>
          </a:p>
          <a:p>
            <a:pPr marL="0" indent="0">
              <a:buNone/>
            </a:pPr>
            <a:endParaRPr lang="en-US" sz="2800" dirty="0"/>
          </a:p>
        </p:txBody>
      </p:sp>
    </p:spTree>
    <p:extLst>
      <p:ext uri="{BB962C8B-B14F-4D97-AF65-F5344CB8AC3E}">
        <p14:creationId xmlns:p14="http://schemas.microsoft.com/office/powerpoint/2010/main" val="2573376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6096000"/>
            <a:ext cx="609601" cy="609601"/>
          </a:xfrm>
          <a:prstGeom prst="rect">
            <a:avLst/>
          </a:prstGeom>
        </p:spPr>
      </p:pic>
      <p:sp>
        <p:nvSpPr>
          <p:cNvPr id="7" name="Content Placeholder 6">
            <a:extLst>
              <a:ext uri="{FF2B5EF4-FFF2-40B4-BE49-F238E27FC236}">
                <a16:creationId xmlns:a16="http://schemas.microsoft.com/office/drawing/2014/main" id="{E95A7539-FFB1-4E09-9960-38F9DD1AB1D8}"/>
              </a:ext>
            </a:extLst>
          </p:cNvPr>
          <p:cNvSpPr>
            <a:spLocks noGrp="1"/>
          </p:cNvSpPr>
          <p:nvPr>
            <p:ph idx="1"/>
          </p:nvPr>
        </p:nvSpPr>
        <p:spPr>
          <a:xfrm>
            <a:off x="533400" y="838200"/>
            <a:ext cx="8229600" cy="5135563"/>
          </a:xfrm>
        </p:spPr>
        <p:txBody>
          <a:bodyPr/>
          <a:lstStyle/>
          <a:p>
            <a:pPr marL="0" indent="0" algn="ctr">
              <a:buNone/>
            </a:pPr>
            <a:r>
              <a:rPr lang="en-US"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Xooma’s Guide </a:t>
            </a:r>
          </a:p>
          <a:p>
            <a:pPr marL="0" indent="0" algn="ctr">
              <a:buNone/>
            </a:pPr>
            <a:r>
              <a:rPr lang="en-US"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on </a:t>
            </a:r>
          </a:p>
          <a:p>
            <a:pPr marL="0" indent="0" algn="ctr">
              <a:buNone/>
            </a:pPr>
            <a:r>
              <a:rPr lang="en-US"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How to Protect &amp; Strengthen </a:t>
            </a:r>
          </a:p>
          <a:p>
            <a:pPr marL="0" indent="0" algn="ctr">
              <a:buNone/>
            </a:pPr>
            <a:r>
              <a:rPr lang="en-US"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Your Immune System*</a:t>
            </a:r>
          </a:p>
          <a:p>
            <a:pPr marL="0" indent="0" algn="ctr">
              <a:buNone/>
            </a:pPr>
            <a:endParaRPr lang="en-US" b="1" dirty="0">
              <a:solidFill>
                <a:srgbClr val="0070C0"/>
              </a:solidFill>
              <a:latin typeface="Calibri" panose="020F0502020204030204" pitchFamily="34" charset="0"/>
              <a:cs typeface="Times New Roman" panose="02020603050405020304" pitchFamily="18" charset="0"/>
            </a:endParaRPr>
          </a:p>
          <a:p>
            <a:pPr marL="0" indent="0" algn="ctr">
              <a:buNone/>
            </a:pPr>
            <a:endParaRPr lang="en-US" b="1" dirty="0">
              <a:solidFill>
                <a:srgbClr val="0070C0"/>
              </a:solidFill>
              <a:latin typeface="Calibri" panose="020F0502020204030204" pitchFamily="34" charset="0"/>
              <a:cs typeface="Times New Roman" panose="02020603050405020304" pitchFamily="18" charset="0"/>
            </a:endParaRPr>
          </a:p>
          <a:p>
            <a:pPr marL="0" indent="0" algn="ctr">
              <a:buNone/>
            </a:pPr>
            <a:endParaRPr lang="en-US" b="1" dirty="0">
              <a:solidFill>
                <a:srgbClr val="0070C0"/>
              </a:solidFill>
              <a:latin typeface="Calibri" panose="020F0502020204030204" pitchFamily="34" charset="0"/>
              <a:cs typeface="Times New Roman" panose="02020603050405020304" pitchFamily="18" charset="0"/>
            </a:endParaRPr>
          </a:p>
          <a:p>
            <a:pPr marL="0" indent="0" algn="ctr">
              <a:buNone/>
            </a:pPr>
            <a:r>
              <a:rPr lang="en-US" sz="1200" b="1" dirty="0">
                <a:latin typeface="Calibri" panose="020F0502020204030204" pitchFamily="34" charset="0"/>
                <a:cs typeface="Times New Roman" panose="02020603050405020304" pitchFamily="18" charset="0"/>
              </a:rPr>
              <a:t>*The information contained in this presentation is for educational purposes only and has not been evaluated by the FDA. The name brand products referenced are not intended to diagnose, treat, cure or prevent any disease.</a:t>
            </a:r>
            <a:endParaRPr lang="en-US" sz="1200" b="1" dirty="0"/>
          </a:p>
        </p:txBody>
      </p:sp>
    </p:spTree>
    <p:extLst>
      <p:ext uri="{BB962C8B-B14F-4D97-AF65-F5344CB8AC3E}">
        <p14:creationId xmlns:p14="http://schemas.microsoft.com/office/powerpoint/2010/main" val="432142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190500"/>
            <a:ext cx="8534400" cy="1257299"/>
          </a:xfrm>
        </p:spPr>
        <p:txBody>
          <a:bodyPr>
            <a:noAutofit/>
          </a:bodyPr>
          <a:lstStyle/>
          <a:p>
            <a:r>
              <a:rPr lang="en-US" sz="2800" b="1" dirty="0">
                <a:solidFill>
                  <a:srgbClr val="0070C0"/>
                </a:solidFill>
              </a:rPr>
              <a:t>Insta </a:t>
            </a:r>
            <a:r>
              <a:rPr lang="en-US" sz="2800" b="1" dirty="0" err="1">
                <a:solidFill>
                  <a:srgbClr val="0070C0"/>
                </a:solidFill>
              </a:rPr>
              <a:t>Protex</a:t>
            </a:r>
            <a:r>
              <a:rPr lang="en-US" sz="2800" b="1" dirty="0">
                <a:solidFill>
                  <a:srgbClr val="0070C0"/>
                </a:solidFill>
              </a:rPr>
              <a:t> Benefits</a:t>
            </a:r>
            <a:endParaRPr lang="en-US" sz="2800" b="1" i="1" dirty="0">
              <a:solidFill>
                <a:srgbClr val="0070C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6096000"/>
            <a:ext cx="609601" cy="609601"/>
          </a:xfrm>
          <a:prstGeom prst="rect">
            <a:avLst/>
          </a:prstGeom>
        </p:spPr>
      </p:pic>
      <p:sp>
        <p:nvSpPr>
          <p:cNvPr id="3" name="Content Placeholder 2"/>
          <p:cNvSpPr>
            <a:spLocks noGrp="1"/>
          </p:cNvSpPr>
          <p:nvPr>
            <p:ph idx="1"/>
          </p:nvPr>
        </p:nvSpPr>
        <p:spPr>
          <a:xfrm>
            <a:off x="381000" y="1219200"/>
            <a:ext cx="8458200" cy="4838698"/>
          </a:xfrm>
        </p:spPr>
        <p:txBody>
          <a:bodyPr>
            <a:normAutofit/>
          </a:bodyPr>
          <a:lstStyle/>
          <a:p>
            <a:pPr lvl="0">
              <a:lnSpc>
                <a:spcPct val="107000"/>
              </a:lnSpc>
              <a:spcBef>
                <a:spcPts val="0"/>
              </a:spcBef>
              <a:spcAft>
                <a:spcPts val="800"/>
              </a:spcAft>
              <a:buFont typeface="Symbol" panose="05050102010706020507" pitchFamily="18" charset="2"/>
              <a:buChar char=""/>
            </a:pPr>
            <a:r>
              <a:rPr lang="en-US" sz="2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Multi-Purpose:</a:t>
            </a:r>
            <a:r>
              <a:rPr lang="en-US" sz="2600" dirty="0">
                <a:solidFill>
                  <a:prstClr val="black"/>
                </a:solidFill>
                <a:latin typeface="Calibri" panose="020F0502020204030204" pitchFamily="34" charset="0"/>
                <a:ea typeface="Calibri" panose="020F0502020204030204" pitchFamily="34" charset="0"/>
                <a:cs typeface="Times New Roman" panose="02020603050405020304" pitchFamily="18" charset="0"/>
              </a:rPr>
              <a:t> Effective on hard and soft surfaces. Spray, swab, rub or soak contaminated surfaces, including plastic, wood, stone, leather, cloth, fabric/clothing, glass and metal.</a:t>
            </a:r>
          </a:p>
          <a:p>
            <a:pPr lvl="0">
              <a:lnSpc>
                <a:spcPct val="107000"/>
              </a:lnSpc>
              <a:spcBef>
                <a:spcPts val="0"/>
              </a:spcBef>
              <a:spcAft>
                <a:spcPts val="800"/>
              </a:spcAft>
              <a:buFont typeface="Symbol" panose="05050102010706020507" pitchFamily="18" charset="2"/>
              <a:buChar char=""/>
            </a:pPr>
            <a:r>
              <a:rPr lang="en-US" sz="2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High Efficacy:</a:t>
            </a:r>
            <a:r>
              <a:rPr lang="en-US" sz="2600" dirty="0">
                <a:solidFill>
                  <a:prstClr val="black"/>
                </a:solidFill>
                <a:latin typeface="Calibri" panose="020F0502020204030204" pitchFamily="34" charset="0"/>
                <a:ea typeface="Calibri" panose="020F0502020204030204" pitchFamily="34" charset="0"/>
                <a:cs typeface="Times New Roman" panose="02020603050405020304" pitchFamily="18" charset="0"/>
              </a:rPr>
              <a:t> Effective against a wide spectrum of bacteria, fungi &amp; viruses. </a:t>
            </a:r>
          </a:p>
          <a:p>
            <a:pPr lvl="0">
              <a:lnSpc>
                <a:spcPct val="107000"/>
              </a:lnSpc>
              <a:spcBef>
                <a:spcPts val="0"/>
              </a:spcBef>
              <a:spcAft>
                <a:spcPts val="800"/>
              </a:spcAft>
              <a:buFont typeface="Symbol" panose="05050102010706020507" pitchFamily="18" charset="2"/>
              <a:buChar char=""/>
            </a:pPr>
            <a:r>
              <a:rPr lang="en-US" sz="2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Independent Lab Tested &amp; Verified:</a:t>
            </a:r>
            <a:r>
              <a:rPr lang="en-US" sz="2600" dirty="0">
                <a:solidFill>
                  <a:prstClr val="black"/>
                </a:solidFill>
                <a:latin typeface="Calibri" panose="020F0502020204030204" pitchFamily="34" charset="0"/>
                <a:ea typeface="Calibri" panose="020F0502020204030204" pitchFamily="34" charset="0"/>
                <a:cs typeface="Times New Roman" panose="02020603050405020304" pitchFamily="18" charset="0"/>
              </a:rPr>
              <a:t> Proven safe &amp; effective in independent laboratory tests. ASTM E1053 tested (Coronavirus Test)</a:t>
            </a:r>
            <a:r>
              <a:rPr lang="en-US" sz="2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2600" dirty="0">
                <a:solidFill>
                  <a:prstClr val="black"/>
                </a:solidFill>
                <a:latin typeface="Calibri" panose="020F0502020204030204" pitchFamily="34" charset="0"/>
                <a:ea typeface="Calibri" panose="020F0502020204030204" pitchFamily="34" charset="0"/>
                <a:cs typeface="Times New Roman" panose="02020603050405020304" pitchFamily="18" charset="0"/>
              </a:rPr>
              <a:t>for 99.9% effectiveness. </a:t>
            </a:r>
          </a:p>
          <a:p>
            <a:pPr marL="0" indent="0">
              <a:buNone/>
            </a:pPr>
            <a:endParaRPr lang="en-US" sz="2800" dirty="0"/>
          </a:p>
        </p:txBody>
      </p:sp>
    </p:spTree>
    <p:extLst>
      <p:ext uri="{BB962C8B-B14F-4D97-AF65-F5344CB8AC3E}">
        <p14:creationId xmlns:p14="http://schemas.microsoft.com/office/powerpoint/2010/main" val="584891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1200" y="6096000"/>
            <a:ext cx="609601" cy="609601"/>
          </a:xfrm>
          <a:prstGeom prst="rect">
            <a:avLst/>
          </a:prstGeom>
        </p:spPr>
      </p:pic>
      <p:sp>
        <p:nvSpPr>
          <p:cNvPr id="7" name="Content Placeholder 6">
            <a:extLst>
              <a:ext uri="{FF2B5EF4-FFF2-40B4-BE49-F238E27FC236}">
                <a16:creationId xmlns:a16="http://schemas.microsoft.com/office/drawing/2014/main" id="{E95A7539-FFB1-4E09-9960-38F9DD1AB1D8}"/>
              </a:ext>
            </a:extLst>
          </p:cNvPr>
          <p:cNvSpPr>
            <a:spLocks noGrp="1"/>
          </p:cNvSpPr>
          <p:nvPr>
            <p:ph idx="1"/>
          </p:nvPr>
        </p:nvSpPr>
        <p:spPr>
          <a:xfrm>
            <a:off x="457200" y="1447800"/>
            <a:ext cx="8229600" cy="4525963"/>
          </a:xfrm>
        </p:spPr>
        <p:txBody>
          <a:bodyPr/>
          <a:lstStyle/>
          <a:p>
            <a:pPr marL="0" indent="0" algn="ctr">
              <a:buNone/>
            </a:pPr>
            <a:r>
              <a:rPr lang="en-US"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Protect your health and </a:t>
            </a:r>
          </a:p>
          <a:p>
            <a:pPr marL="0" indent="0" algn="ctr">
              <a:buNone/>
            </a:pPr>
            <a:r>
              <a:rPr lang="en-US"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strengthen your immune system!</a:t>
            </a:r>
          </a:p>
          <a:p>
            <a:pPr marL="0" indent="0" algn="ctr">
              <a:buNone/>
            </a:pPr>
            <a:endParaRPr lang="en-US"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r>
              <a:rPr lang="en-US" dirty="0">
                <a:latin typeface="Calibri" panose="020F0502020204030204" pitchFamily="34" charset="0"/>
                <a:ea typeface="Calibri" panose="020F0502020204030204" pitchFamily="34" charset="0"/>
                <a:cs typeface="Times New Roman" panose="02020603050405020304" pitchFamily="18" charset="0"/>
              </a:rPr>
              <a:t>Make Xooma’s X2O, </a:t>
            </a:r>
            <a:r>
              <a:rPr lang="en-US" dirty="0" err="1">
                <a:latin typeface="Calibri" panose="020F0502020204030204" pitchFamily="34" charset="0"/>
                <a:ea typeface="Calibri" panose="020F0502020204030204" pitchFamily="34" charset="0"/>
                <a:cs typeface="Times New Roman" panose="02020603050405020304" pitchFamily="18" charset="0"/>
              </a:rPr>
              <a:t>Probiotix</a:t>
            </a:r>
            <a:r>
              <a:rPr lang="en-US" dirty="0">
                <a:latin typeface="Calibri" panose="020F0502020204030204" pitchFamily="34" charset="0"/>
                <a:ea typeface="Calibri" panose="020F0502020204030204" pitchFamily="34" charset="0"/>
                <a:cs typeface="Times New Roman" panose="02020603050405020304" pitchFamily="18" charset="0"/>
              </a:rPr>
              <a:t>, Silver MAX &amp; Insta </a:t>
            </a:r>
            <a:r>
              <a:rPr lang="en-US" dirty="0" err="1">
                <a:latin typeface="Calibri" panose="020F0502020204030204" pitchFamily="34" charset="0"/>
                <a:ea typeface="Calibri" panose="020F0502020204030204" pitchFamily="34" charset="0"/>
                <a:cs typeface="Times New Roman" panose="02020603050405020304" pitchFamily="18" charset="0"/>
              </a:rPr>
              <a:t>Protex</a:t>
            </a:r>
            <a:r>
              <a:rPr lang="en-US" dirty="0">
                <a:latin typeface="Calibri" panose="020F0502020204030204" pitchFamily="34" charset="0"/>
                <a:ea typeface="Calibri" panose="020F0502020204030204" pitchFamily="34" charset="0"/>
                <a:cs typeface="Times New Roman" panose="02020603050405020304" pitchFamily="18" charset="0"/>
              </a:rPr>
              <a:t> part of </a:t>
            </a:r>
            <a:r>
              <a:rPr lang="en-US" u="sng" dirty="0">
                <a:latin typeface="Calibri" panose="020F0502020204030204" pitchFamily="34" charset="0"/>
                <a:ea typeface="Calibri" panose="020F0502020204030204" pitchFamily="34" charset="0"/>
                <a:cs typeface="Times New Roman" panose="02020603050405020304" pitchFamily="18" charset="0"/>
              </a:rPr>
              <a:t>your</a:t>
            </a:r>
            <a:r>
              <a:rPr lang="en-US" dirty="0">
                <a:latin typeface="Calibri" panose="020F0502020204030204" pitchFamily="34" charset="0"/>
                <a:ea typeface="Calibri" panose="020F0502020204030204" pitchFamily="34" charset="0"/>
                <a:cs typeface="Times New Roman" panose="02020603050405020304" pitchFamily="18" charset="0"/>
              </a:rPr>
              <a:t> daily routine</a:t>
            </a:r>
          </a:p>
        </p:txBody>
      </p:sp>
    </p:spTree>
    <p:extLst>
      <p:ext uri="{BB962C8B-B14F-4D97-AF65-F5344CB8AC3E}">
        <p14:creationId xmlns:p14="http://schemas.microsoft.com/office/powerpoint/2010/main" val="1910515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2471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C58DCE59-CC33-451F-86E5-34EDBFB2AA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800" y="1676400"/>
            <a:ext cx="2743200" cy="361313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1200" y="6096000"/>
            <a:ext cx="609601" cy="609601"/>
          </a:xfrm>
          <a:prstGeom prst="rect">
            <a:avLst/>
          </a:prstGeom>
        </p:spPr>
      </p:pic>
      <p:sp>
        <p:nvSpPr>
          <p:cNvPr id="7" name="Content Placeholder 6">
            <a:extLst>
              <a:ext uri="{FF2B5EF4-FFF2-40B4-BE49-F238E27FC236}">
                <a16:creationId xmlns:a16="http://schemas.microsoft.com/office/drawing/2014/main" id="{E95A7539-FFB1-4E09-9960-38F9DD1AB1D8}"/>
              </a:ext>
            </a:extLst>
          </p:cNvPr>
          <p:cNvSpPr>
            <a:spLocks noGrp="1"/>
          </p:cNvSpPr>
          <p:nvPr>
            <p:ph idx="1"/>
          </p:nvPr>
        </p:nvSpPr>
        <p:spPr>
          <a:xfrm>
            <a:off x="457200" y="990600"/>
            <a:ext cx="8229600" cy="1066800"/>
          </a:xfrm>
        </p:spPr>
        <p:txBody>
          <a:bodyPr/>
          <a:lstStyle/>
          <a:p>
            <a:pPr marL="0" indent="0" algn="ctr">
              <a:buNone/>
            </a:pPr>
            <a:r>
              <a:rPr lang="en-US"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Hydration / Minerals / Alkalinity</a:t>
            </a:r>
            <a:endParaRPr lang="en-US" b="1" dirty="0">
              <a:solidFill>
                <a:srgbClr val="0070C0"/>
              </a:solidFill>
            </a:endParaRPr>
          </a:p>
        </p:txBody>
      </p:sp>
    </p:spTree>
    <p:extLst>
      <p:ext uri="{BB962C8B-B14F-4D97-AF65-F5344CB8AC3E}">
        <p14:creationId xmlns:p14="http://schemas.microsoft.com/office/powerpoint/2010/main" val="1453708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190500"/>
            <a:ext cx="8534400" cy="1257299"/>
          </a:xfrm>
        </p:spPr>
        <p:txBody>
          <a:bodyPr>
            <a:noAutofit/>
          </a:bodyPr>
          <a:lstStyle/>
          <a:p>
            <a:r>
              <a:rPr lang="en-US" sz="2800" b="1" dirty="0">
                <a:solidFill>
                  <a:srgbClr val="0070C0"/>
                </a:solidFill>
              </a:rPr>
              <a:t>HYDRATION</a:t>
            </a:r>
            <a:br>
              <a:rPr lang="en-US" sz="2800" b="1" dirty="0"/>
            </a:br>
            <a:r>
              <a:rPr lang="en-US" sz="2800" b="1" i="1" dirty="0">
                <a:solidFill>
                  <a:srgbClr val="0070C0"/>
                </a:solidFill>
              </a:rPr>
              <a:t>A strong immune system requires proper daily hydration. Chronic dehydration leads disease &amp; illness.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6096000"/>
            <a:ext cx="609601" cy="609601"/>
          </a:xfrm>
          <a:prstGeom prst="rect">
            <a:avLst/>
          </a:prstGeom>
        </p:spPr>
      </p:pic>
      <p:sp>
        <p:nvSpPr>
          <p:cNvPr id="3" name="Content Placeholder 2"/>
          <p:cNvSpPr>
            <a:spLocks noGrp="1"/>
          </p:cNvSpPr>
          <p:nvPr>
            <p:ph idx="1"/>
          </p:nvPr>
        </p:nvSpPr>
        <p:spPr>
          <a:xfrm>
            <a:off x="381000" y="1828799"/>
            <a:ext cx="8458200" cy="4229099"/>
          </a:xfrm>
        </p:spPr>
        <p:txBody>
          <a:bodyPr>
            <a:normAutofit/>
          </a:bodyPr>
          <a:lstStyle/>
          <a:p>
            <a:pPr lvl="0"/>
            <a:r>
              <a:rPr lang="en-US" sz="2800" b="1" dirty="0"/>
              <a:t>Xooma’s X2O transforms plain water into a powerful hydration beverage</a:t>
            </a:r>
            <a:endParaRPr lang="en-US" sz="2800" dirty="0"/>
          </a:p>
          <a:p>
            <a:pPr lvl="0"/>
            <a:r>
              <a:rPr lang="en-US" sz="2800" dirty="0"/>
              <a:t>Increased cellular hydration allows vital nutrients to be delivered more effectively throughout the body</a:t>
            </a:r>
          </a:p>
          <a:p>
            <a:r>
              <a:rPr lang="en-US" sz="2800" dirty="0"/>
              <a:t>Increased cellular hydration ensures that your lymphatic system has the lubrication needed to detoxify and drain impurities</a:t>
            </a:r>
          </a:p>
        </p:txBody>
      </p:sp>
    </p:spTree>
    <p:extLst>
      <p:ext uri="{BB962C8B-B14F-4D97-AF65-F5344CB8AC3E}">
        <p14:creationId xmlns:p14="http://schemas.microsoft.com/office/powerpoint/2010/main" val="2549607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190500"/>
            <a:ext cx="8534400" cy="1257299"/>
          </a:xfrm>
        </p:spPr>
        <p:txBody>
          <a:bodyPr>
            <a:noAutofit/>
          </a:bodyPr>
          <a:lstStyle/>
          <a:p>
            <a:r>
              <a:rPr lang="en-US" sz="2800" b="1" dirty="0">
                <a:solidFill>
                  <a:srgbClr val="0070C0"/>
                </a:solidFill>
              </a:rPr>
              <a:t>MINERALS</a:t>
            </a:r>
            <a:endParaRPr lang="en-US" sz="2800" b="1" i="1" dirty="0">
              <a:solidFill>
                <a:srgbClr val="0070C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6096000"/>
            <a:ext cx="609601" cy="609601"/>
          </a:xfrm>
          <a:prstGeom prst="rect">
            <a:avLst/>
          </a:prstGeom>
        </p:spPr>
      </p:pic>
      <p:sp>
        <p:nvSpPr>
          <p:cNvPr id="3" name="Content Placeholder 2"/>
          <p:cNvSpPr>
            <a:spLocks noGrp="1"/>
          </p:cNvSpPr>
          <p:nvPr>
            <p:ph idx="1"/>
          </p:nvPr>
        </p:nvSpPr>
        <p:spPr>
          <a:xfrm>
            <a:off x="381000" y="1600200"/>
            <a:ext cx="8458200" cy="4457698"/>
          </a:xfrm>
        </p:spPr>
        <p:txBody>
          <a:bodyPr>
            <a:normAutofit/>
          </a:bodyPr>
          <a:lstStyle/>
          <a:p>
            <a:pPr lvl="0"/>
            <a:r>
              <a:rPr lang="en-US" sz="2800" b="1" dirty="0"/>
              <a:t>Xooma’s X2O contains 70+ trace minerals</a:t>
            </a:r>
            <a:endParaRPr lang="en-US" sz="2800" dirty="0"/>
          </a:p>
          <a:p>
            <a:pPr lvl="0"/>
            <a:r>
              <a:rPr lang="en-US" sz="2800" dirty="0"/>
              <a:t>Minerals are essential for human health and immune system strength, yet the majority of our society is mineral deficient due to unhealthy lifestyle habits</a:t>
            </a:r>
          </a:p>
          <a:p>
            <a:pPr lvl="0"/>
            <a:r>
              <a:rPr lang="en-US" sz="2800" dirty="0"/>
              <a:t>Dr. Linus Pauling, 2-time Nobel Prize winner, illustrated the importance of minerals by saying this, </a:t>
            </a:r>
            <a:r>
              <a:rPr lang="en-US" sz="2800" i="1" dirty="0"/>
              <a:t>“Every ailment, every sickness and every disease can be traced back to mineral deficiency in the body.”</a:t>
            </a:r>
            <a:r>
              <a:rPr lang="en-US" sz="2800" dirty="0"/>
              <a:t>  </a:t>
            </a:r>
          </a:p>
        </p:txBody>
      </p:sp>
    </p:spTree>
    <p:extLst>
      <p:ext uri="{BB962C8B-B14F-4D97-AF65-F5344CB8AC3E}">
        <p14:creationId xmlns:p14="http://schemas.microsoft.com/office/powerpoint/2010/main" val="490301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190501"/>
            <a:ext cx="8534400" cy="1181100"/>
          </a:xfrm>
        </p:spPr>
        <p:txBody>
          <a:bodyPr>
            <a:noAutofit/>
          </a:bodyPr>
          <a:lstStyle/>
          <a:p>
            <a:r>
              <a:rPr lang="en-US" sz="2800" b="1" dirty="0">
                <a:solidFill>
                  <a:srgbClr val="0070C0"/>
                </a:solidFill>
              </a:rPr>
              <a:t>ALKALINITY</a:t>
            </a:r>
            <a:endParaRPr lang="en-US" sz="2800" b="1" i="1" dirty="0">
              <a:solidFill>
                <a:srgbClr val="0070C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6096000"/>
            <a:ext cx="609601" cy="609601"/>
          </a:xfrm>
          <a:prstGeom prst="rect">
            <a:avLst/>
          </a:prstGeom>
        </p:spPr>
      </p:pic>
      <p:sp>
        <p:nvSpPr>
          <p:cNvPr id="3" name="Content Placeholder 2"/>
          <p:cNvSpPr>
            <a:spLocks noGrp="1"/>
          </p:cNvSpPr>
          <p:nvPr>
            <p:ph idx="1"/>
          </p:nvPr>
        </p:nvSpPr>
        <p:spPr>
          <a:xfrm>
            <a:off x="381000" y="1371601"/>
            <a:ext cx="8458200" cy="4686297"/>
          </a:xfrm>
        </p:spPr>
        <p:txBody>
          <a:bodyPr>
            <a:noAutofit/>
          </a:bodyPr>
          <a:lstStyle/>
          <a:p>
            <a:pPr lvl="0"/>
            <a:r>
              <a:rPr lang="en-US" sz="2800" b="1" dirty="0"/>
              <a:t>Xooma’s X2O provides a strong boost of alkalinity to your water which supports a stronger immune system</a:t>
            </a:r>
            <a:endParaRPr lang="en-US" sz="2800" dirty="0"/>
          </a:p>
          <a:p>
            <a:pPr lvl="0"/>
            <a:r>
              <a:rPr lang="en-US" sz="2800" dirty="0"/>
              <a:t>Dr. Arthur Guyton, author of “Textbook of Medical Physiology”, illustrated the importance of this by saying, </a:t>
            </a:r>
            <a:r>
              <a:rPr lang="en-US" sz="2800" i="1" dirty="0"/>
              <a:t>“The cells of a healthy body are alkaline while the cells of a diseased body are acidic.”</a:t>
            </a:r>
            <a:r>
              <a:rPr lang="en-US" sz="2800" dirty="0"/>
              <a:t>  </a:t>
            </a:r>
          </a:p>
          <a:p>
            <a:r>
              <a:rPr lang="en-US" sz="2800" dirty="0"/>
              <a:t>Acidic foods &amp; beverages (modern lifestyles) lead to acidic conditions in the body which can often lead to a weaker immune system </a:t>
            </a:r>
          </a:p>
        </p:txBody>
      </p:sp>
    </p:spTree>
    <p:extLst>
      <p:ext uri="{BB962C8B-B14F-4D97-AF65-F5344CB8AC3E}">
        <p14:creationId xmlns:p14="http://schemas.microsoft.com/office/powerpoint/2010/main" val="755571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6096000"/>
            <a:ext cx="609601" cy="609601"/>
          </a:xfrm>
          <a:prstGeom prst="rect">
            <a:avLst/>
          </a:prstGeom>
        </p:spPr>
      </p:pic>
      <p:sp>
        <p:nvSpPr>
          <p:cNvPr id="7" name="Content Placeholder 6">
            <a:extLst>
              <a:ext uri="{FF2B5EF4-FFF2-40B4-BE49-F238E27FC236}">
                <a16:creationId xmlns:a16="http://schemas.microsoft.com/office/drawing/2014/main" id="{E95A7539-FFB1-4E09-9960-38F9DD1AB1D8}"/>
              </a:ext>
            </a:extLst>
          </p:cNvPr>
          <p:cNvSpPr>
            <a:spLocks noGrp="1"/>
          </p:cNvSpPr>
          <p:nvPr>
            <p:ph idx="1"/>
          </p:nvPr>
        </p:nvSpPr>
        <p:spPr>
          <a:xfrm>
            <a:off x="457200" y="1143000"/>
            <a:ext cx="8229600" cy="1700350"/>
          </a:xfrm>
        </p:spPr>
        <p:txBody>
          <a:bodyPr/>
          <a:lstStyle/>
          <a:p>
            <a:pPr marL="0" indent="0" algn="ctr">
              <a:buNone/>
            </a:pPr>
            <a:r>
              <a:rPr lang="en-US"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‘Gut Health’ – A critical factor in keeping your immune system strong</a:t>
            </a:r>
            <a:endParaRPr lang="en-US" b="1" dirty="0">
              <a:solidFill>
                <a:srgbClr val="0070C0"/>
              </a:solidFill>
            </a:endParaRPr>
          </a:p>
        </p:txBody>
      </p:sp>
      <p:pic>
        <p:nvPicPr>
          <p:cNvPr id="3" name="Picture 2" descr="Text, whiteboard&#10;&#10;Description automatically generated">
            <a:extLst>
              <a:ext uri="{FF2B5EF4-FFF2-40B4-BE49-F238E27FC236}">
                <a16:creationId xmlns:a16="http://schemas.microsoft.com/office/drawing/2014/main" id="{11752E4B-9F77-40FB-AAAD-86E7E5C863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3111" y="2133600"/>
            <a:ext cx="2666800" cy="3428743"/>
          </a:xfrm>
          <a:prstGeom prst="rect">
            <a:avLst/>
          </a:prstGeom>
        </p:spPr>
      </p:pic>
    </p:spTree>
    <p:extLst>
      <p:ext uri="{BB962C8B-B14F-4D97-AF65-F5344CB8AC3E}">
        <p14:creationId xmlns:p14="http://schemas.microsoft.com/office/powerpoint/2010/main" val="1776524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190501"/>
            <a:ext cx="8534400" cy="1181100"/>
          </a:xfrm>
        </p:spPr>
        <p:txBody>
          <a:bodyPr>
            <a:noAutofit/>
          </a:bodyPr>
          <a:lstStyle/>
          <a:p>
            <a:pPr algn="l"/>
            <a:r>
              <a:rPr lang="en-US" sz="2800" b="1" dirty="0">
                <a:solidFill>
                  <a:srgbClr val="0070C0"/>
                </a:solidFill>
              </a:rPr>
              <a:t>Did you know?</a:t>
            </a:r>
            <a:endParaRPr lang="en-US" sz="2800" b="1" i="1" dirty="0">
              <a:solidFill>
                <a:srgbClr val="0070C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6096000"/>
            <a:ext cx="609601" cy="609601"/>
          </a:xfrm>
          <a:prstGeom prst="rect">
            <a:avLst/>
          </a:prstGeom>
        </p:spPr>
      </p:pic>
      <p:sp>
        <p:nvSpPr>
          <p:cNvPr id="3" name="Content Placeholder 2"/>
          <p:cNvSpPr>
            <a:spLocks noGrp="1"/>
          </p:cNvSpPr>
          <p:nvPr>
            <p:ph idx="1"/>
          </p:nvPr>
        </p:nvSpPr>
        <p:spPr>
          <a:xfrm>
            <a:off x="381000" y="1371601"/>
            <a:ext cx="8458200" cy="4686297"/>
          </a:xfrm>
        </p:spPr>
        <p:txBody>
          <a:bodyPr>
            <a:noAutofit/>
          </a:bodyPr>
          <a:lstStyle/>
          <a:p>
            <a:pPr lvl="0"/>
            <a:r>
              <a:rPr lang="en-US" sz="2800" dirty="0"/>
              <a:t>60-80% of your entire immune system is located in your digestive tract</a:t>
            </a:r>
          </a:p>
          <a:p>
            <a:pPr lvl="0"/>
            <a:r>
              <a:rPr lang="en-US" sz="2800" dirty="0"/>
              <a:t>Your intestines are home to 500 million bacteria</a:t>
            </a:r>
          </a:p>
          <a:p>
            <a:pPr lvl="0"/>
            <a:r>
              <a:rPr lang="en-US" sz="2800" dirty="0"/>
              <a:t>According to the National Institute of Diabetes, Digestive and Kidney Diseases (NIDDK), as many as 70 million Americans are now affected by digestive diseases. </a:t>
            </a:r>
          </a:p>
        </p:txBody>
      </p:sp>
    </p:spTree>
    <p:extLst>
      <p:ext uri="{BB962C8B-B14F-4D97-AF65-F5344CB8AC3E}">
        <p14:creationId xmlns:p14="http://schemas.microsoft.com/office/powerpoint/2010/main" val="3542313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190501"/>
            <a:ext cx="8534400" cy="1181100"/>
          </a:xfrm>
        </p:spPr>
        <p:txBody>
          <a:bodyPr>
            <a:noAutofit/>
          </a:bodyPr>
          <a:lstStyle/>
          <a:p>
            <a:pPr algn="l"/>
            <a:r>
              <a:rPr lang="en-US" sz="2800" b="1" dirty="0">
                <a:solidFill>
                  <a:srgbClr val="0070C0"/>
                </a:solidFill>
              </a:rPr>
              <a:t>Probiotics to the rescue!</a:t>
            </a:r>
            <a:endParaRPr lang="en-US" sz="2800" b="1" i="1" dirty="0">
              <a:solidFill>
                <a:srgbClr val="0070C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6096000"/>
            <a:ext cx="609601" cy="609601"/>
          </a:xfrm>
          <a:prstGeom prst="rect">
            <a:avLst/>
          </a:prstGeom>
        </p:spPr>
      </p:pic>
      <p:sp>
        <p:nvSpPr>
          <p:cNvPr id="3" name="Content Placeholder 2"/>
          <p:cNvSpPr>
            <a:spLocks noGrp="1"/>
          </p:cNvSpPr>
          <p:nvPr>
            <p:ph idx="1"/>
          </p:nvPr>
        </p:nvSpPr>
        <p:spPr>
          <a:xfrm>
            <a:off x="381000" y="1371601"/>
            <a:ext cx="8458200" cy="4686297"/>
          </a:xfrm>
        </p:spPr>
        <p:txBody>
          <a:bodyPr>
            <a:noAutofit/>
          </a:bodyPr>
          <a:lstStyle/>
          <a:p>
            <a:pPr marL="0" indent="0">
              <a:buNone/>
            </a:pPr>
            <a:r>
              <a:rPr lang="en-US" sz="2800" dirty="0"/>
              <a:t>Top benefits include…</a:t>
            </a:r>
          </a:p>
          <a:p>
            <a:pPr lvl="0"/>
            <a:r>
              <a:rPr lang="en-US" sz="2800" dirty="0"/>
              <a:t>Strengthen immune system</a:t>
            </a:r>
          </a:p>
          <a:p>
            <a:pPr lvl="0"/>
            <a:r>
              <a:rPr lang="en-US" sz="2800" dirty="0"/>
              <a:t>Improve digestion &amp; nutrient absorption </a:t>
            </a:r>
          </a:p>
          <a:p>
            <a:pPr lvl="0"/>
            <a:r>
              <a:rPr lang="en-US" sz="2800" dirty="0"/>
              <a:t>Improve sleep</a:t>
            </a:r>
          </a:p>
          <a:p>
            <a:pPr lvl="0"/>
            <a:r>
              <a:rPr lang="en-US" sz="2800" dirty="0"/>
              <a:t>Reduce allergy symptoms</a:t>
            </a:r>
          </a:p>
          <a:p>
            <a:pPr lvl="0"/>
            <a:r>
              <a:rPr lang="en-US" sz="2800" dirty="0"/>
              <a:t>Promote weight loss</a:t>
            </a:r>
          </a:p>
        </p:txBody>
      </p:sp>
    </p:spTree>
    <p:extLst>
      <p:ext uri="{BB962C8B-B14F-4D97-AF65-F5344CB8AC3E}">
        <p14:creationId xmlns:p14="http://schemas.microsoft.com/office/powerpoint/2010/main" val="2274150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2195</TotalTime>
  <Words>812</Words>
  <Application>Microsoft Office PowerPoint</Application>
  <PresentationFormat>On-screen Show (4:3)</PresentationFormat>
  <Paragraphs>87</Paragraphs>
  <Slides>22</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Helvetica</vt:lpstr>
      <vt:lpstr>Symbol</vt:lpstr>
      <vt:lpstr>Office Theme</vt:lpstr>
      <vt:lpstr>PowerPoint Presentation</vt:lpstr>
      <vt:lpstr>PowerPoint Presentation</vt:lpstr>
      <vt:lpstr>PowerPoint Presentation</vt:lpstr>
      <vt:lpstr>HYDRATION A strong immune system requires proper daily hydration. Chronic dehydration leads disease &amp; illness.</vt:lpstr>
      <vt:lpstr>MINERALS</vt:lpstr>
      <vt:lpstr>ALKALINITY</vt:lpstr>
      <vt:lpstr>PowerPoint Presentation</vt:lpstr>
      <vt:lpstr>Did you know?</vt:lpstr>
      <vt:lpstr>Probiotics to the rescue!</vt:lpstr>
      <vt:lpstr>Xooma’s Probiotix supplement offers:</vt:lpstr>
      <vt:lpstr>PowerPoint Presentation</vt:lpstr>
      <vt:lpstr>PowerPoint Presentation</vt:lpstr>
      <vt:lpstr>Xooma’s Silver MAX – Time tested wisdom made better through modern technology </vt:lpstr>
      <vt:lpstr>Xooma’s Silver MAX is…</vt:lpstr>
      <vt:lpstr>Available in liquid &amp; topical gel, Silver MAX is used for:</vt:lpstr>
      <vt:lpstr>PowerPoint Presentation</vt:lpstr>
      <vt:lpstr>PowerPoint Presentation</vt:lpstr>
      <vt:lpstr>PowerPoint Presentation</vt:lpstr>
      <vt:lpstr>Insta Protex Benefits</vt:lpstr>
      <vt:lpstr>Insta Protex Benefits</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zhowell</dc:creator>
  <cp:lastModifiedBy>NN-Blough, Jeremy (Newport News)</cp:lastModifiedBy>
  <cp:revision>124</cp:revision>
  <cp:lastPrinted>2015-08-05T18:59:17Z</cp:lastPrinted>
  <dcterms:created xsi:type="dcterms:W3CDTF">2015-08-05T17:06:32Z</dcterms:created>
  <dcterms:modified xsi:type="dcterms:W3CDTF">2021-08-10T15:33:00Z</dcterms:modified>
</cp:coreProperties>
</file>